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262" r:id="rId2"/>
    <p:sldId id="265" r:id="rId3"/>
    <p:sldId id="266" r:id="rId4"/>
    <p:sldId id="336" r:id="rId5"/>
    <p:sldId id="337" r:id="rId6"/>
    <p:sldId id="315" r:id="rId7"/>
    <p:sldId id="313" r:id="rId8"/>
    <p:sldId id="314" r:id="rId9"/>
    <p:sldId id="312" r:id="rId10"/>
    <p:sldId id="316" r:id="rId11"/>
    <p:sldId id="317" r:id="rId12"/>
    <p:sldId id="338" r:id="rId13"/>
    <p:sldId id="319" r:id="rId14"/>
    <p:sldId id="324" r:id="rId15"/>
    <p:sldId id="334" r:id="rId16"/>
    <p:sldId id="335" r:id="rId17"/>
    <p:sldId id="326" r:id="rId18"/>
    <p:sldId id="339" r:id="rId19"/>
    <p:sldId id="340" r:id="rId20"/>
    <p:sldId id="321" r:id="rId21"/>
    <p:sldId id="327" r:id="rId22"/>
    <p:sldId id="331" r:id="rId23"/>
    <p:sldId id="341" r:id="rId24"/>
    <p:sldId id="325" r:id="rId25"/>
    <p:sldId id="342" r:id="rId26"/>
    <p:sldId id="344" r:id="rId27"/>
    <p:sldId id="329" r:id="rId28"/>
    <p:sldId id="332" r:id="rId29"/>
    <p:sldId id="328" r:id="rId30"/>
    <p:sldId id="322" r:id="rId31"/>
    <p:sldId id="333" r:id="rId32"/>
    <p:sldId id="308" r:id="rId33"/>
    <p:sldId id="309" r:id="rId34"/>
    <p:sldId id="330" r:id="rId3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A56"/>
    <a:srgbClr val="092F57"/>
    <a:srgbClr val="002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25400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30" y="78"/>
      </p:cViewPr>
      <p:guideLst>
        <p:guide orient="horz" pos="3072"/>
        <p:guide pos="409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43" d="100"/>
          <a:sy n="143" d="100"/>
        </p:scale>
        <p:origin x="-476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56200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650240" latinLnBrk="0">
      <a:defRPr sz="1400">
        <a:latin typeface="+mj-lt"/>
        <a:ea typeface="+mj-ea"/>
        <a:cs typeface="+mj-cs"/>
        <a:sym typeface="Calibri"/>
      </a:defRPr>
    </a:lvl1pPr>
    <a:lvl2pPr indent="228600" defTabSz="650240" latinLnBrk="0">
      <a:defRPr sz="1400">
        <a:latin typeface="+mj-lt"/>
        <a:ea typeface="+mj-ea"/>
        <a:cs typeface="+mj-cs"/>
        <a:sym typeface="Calibri"/>
      </a:defRPr>
    </a:lvl2pPr>
    <a:lvl3pPr indent="457200" defTabSz="650240" latinLnBrk="0">
      <a:defRPr sz="1400">
        <a:latin typeface="+mj-lt"/>
        <a:ea typeface="+mj-ea"/>
        <a:cs typeface="+mj-cs"/>
        <a:sym typeface="Calibri"/>
      </a:defRPr>
    </a:lvl3pPr>
    <a:lvl4pPr indent="685800" defTabSz="650240" latinLnBrk="0">
      <a:defRPr sz="1400">
        <a:latin typeface="+mj-lt"/>
        <a:ea typeface="+mj-ea"/>
        <a:cs typeface="+mj-cs"/>
        <a:sym typeface="Calibri"/>
      </a:defRPr>
    </a:lvl4pPr>
    <a:lvl5pPr indent="914400" defTabSz="650240" latinLnBrk="0">
      <a:defRPr sz="1400">
        <a:latin typeface="+mj-lt"/>
        <a:ea typeface="+mj-ea"/>
        <a:cs typeface="+mj-cs"/>
        <a:sym typeface="Calibri"/>
      </a:defRPr>
    </a:lvl5pPr>
    <a:lvl6pPr indent="1143000" defTabSz="650240" latinLnBrk="0">
      <a:defRPr sz="1400">
        <a:latin typeface="+mj-lt"/>
        <a:ea typeface="+mj-ea"/>
        <a:cs typeface="+mj-cs"/>
        <a:sym typeface="Calibri"/>
      </a:defRPr>
    </a:lvl6pPr>
    <a:lvl7pPr indent="1371600" defTabSz="650240" latinLnBrk="0">
      <a:defRPr sz="1400">
        <a:latin typeface="+mj-lt"/>
        <a:ea typeface="+mj-ea"/>
        <a:cs typeface="+mj-cs"/>
        <a:sym typeface="Calibri"/>
      </a:defRPr>
    </a:lvl7pPr>
    <a:lvl8pPr indent="1600200" defTabSz="650240" latinLnBrk="0">
      <a:defRPr sz="1400">
        <a:latin typeface="+mj-lt"/>
        <a:ea typeface="+mj-ea"/>
        <a:cs typeface="+mj-cs"/>
        <a:sym typeface="Calibri"/>
      </a:defRPr>
    </a:lvl8pPr>
    <a:lvl9pPr indent="1828800" defTabSz="650240" latinLnBrk="0">
      <a:defRPr sz="14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1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: 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1578574" y="3356448"/>
            <a:ext cx="9873051" cy="1731746"/>
          </a:xfrm>
          <a:prstGeom prst="rect">
            <a:avLst/>
          </a:prstGeom>
        </p:spPr>
        <p:txBody>
          <a:bodyPr/>
          <a:lstStyle>
            <a:lvl1pPr>
              <a:defRPr sz="6600">
                <a:solidFill>
                  <a:srgbClr val="082F57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1581164" y="6181914"/>
            <a:ext cx="4859337" cy="639192"/>
          </a:xfrm>
          <a:prstGeom prst="rect">
            <a:avLst/>
          </a:prstGeom>
        </p:spPr>
        <p:txBody>
          <a:bodyPr anchor="t"/>
          <a:lstStyle>
            <a:lvl1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1pPr>
            <a:lvl2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2pPr>
            <a:lvl3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3pPr>
            <a:lvl4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4pPr>
            <a:lvl5pPr>
              <a:lnSpc>
                <a:spcPct val="100000"/>
              </a:lnSpc>
              <a:spcBef>
                <a:spcPts val="400"/>
              </a:spcBef>
              <a:defRPr b="1" i="1">
                <a:solidFill>
                  <a:srgbClr val="A5ACA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Shape 77"/>
          <p:cNvSpPr/>
          <p:nvPr/>
        </p:nvSpPr>
        <p:spPr>
          <a:xfrm>
            <a:off x="1594262" y="5422992"/>
            <a:ext cx="1301897" cy="71380"/>
          </a:xfrm>
          <a:prstGeom prst="rect">
            <a:avLst/>
          </a:prstGeom>
          <a:solidFill>
            <a:srgbClr val="44D62B"/>
          </a:solidFill>
          <a:ln w="12700">
            <a:miter lim="400000"/>
          </a:ln>
        </p:spPr>
        <p:txBody>
          <a:bodyPr lIns="36575" tIns="36575" rIns="36575" bIns="36575" anchor="ctr"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44783" y="573858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1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41523922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4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t="89766"/>
          <a:stretch/>
        </p:blipFill>
        <p:spPr>
          <a:xfrm>
            <a:off x="0" y="8755379"/>
            <a:ext cx="13004800" cy="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825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2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t="89766"/>
          <a:stretch/>
        </p:blipFill>
        <p:spPr>
          <a:xfrm>
            <a:off x="0" y="8755379"/>
            <a:ext cx="13004800" cy="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49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3_LIGHT: 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xfrm>
            <a:off x="1565983" y="1253796"/>
            <a:ext cx="9872834" cy="10456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82F5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sz="half" idx="1"/>
          </p:nvPr>
        </p:nvSpPr>
        <p:spPr>
          <a:xfrm>
            <a:off x="1544784" y="2939609"/>
            <a:ext cx="9872833" cy="4693799"/>
          </a:xfrm>
          <a:prstGeom prst="rect">
            <a:avLst/>
          </a:prstGeom>
        </p:spPr>
        <p:txBody>
          <a:bodyPr anchor="t"/>
          <a:lstStyle>
            <a:lvl1pPr marL="450056" indent="-450056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1pPr>
            <a:lvl2pPr marL="885825" indent="-428625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2pPr>
            <a:lvl3pPr marL="1314450" indent="-40005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•"/>
              <a:defRPr sz="3000">
                <a:solidFill>
                  <a:srgbClr val="082F57"/>
                </a:solidFill>
              </a:defRPr>
            </a:lvl3pPr>
            <a:lvl4pPr marL="18516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–"/>
              <a:defRPr sz="3000">
                <a:solidFill>
                  <a:srgbClr val="082F57"/>
                </a:solidFill>
              </a:defRPr>
            </a:lvl4pPr>
            <a:lvl5pPr marL="2308860" indent="-480060">
              <a:lnSpc>
                <a:spcPct val="100000"/>
              </a:lnSpc>
              <a:spcBef>
                <a:spcPts val="1000"/>
              </a:spcBef>
              <a:buSzPct val="100000"/>
              <a:buFont typeface="Arial"/>
              <a:buChar char="»"/>
              <a:defRPr sz="3000">
                <a:solidFill>
                  <a:srgbClr val="082F5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9509281" y="7220077"/>
            <a:ext cx="284960" cy="28930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73828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1"/>
            <a:ext cx="13004800" cy="9753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61" r:id="rId3"/>
    <p:sldLayoutId id="2147483664" r:id="rId4"/>
    <p:sldLayoutId id="2147483662" r:id="rId5"/>
    <p:sldLayoutId id="2147483663" r:id="rId6"/>
  </p:sldLayoutIdLst>
  <p:transition spd="med"/>
  <p:txStyles>
    <p:titleStyle>
      <a:lvl1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002241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130048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1pPr>
      <a:lvl2pPr marL="0" marR="0" indent="457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2pPr>
      <a:lvl3pPr marL="0" marR="0" indent="914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3pPr>
      <a:lvl4pPr marL="0" marR="0" indent="1371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4pPr>
      <a:lvl5pPr marL="0" marR="0" indent="18288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002241"/>
          </a:solidFill>
          <a:uFillTx/>
          <a:latin typeface="Arial"/>
          <a:ea typeface="Arial"/>
          <a:cs typeface="Arial"/>
          <a:sym typeface="Arial"/>
        </a:defRPr>
      </a:lvl5pPr>
      <a:lvl6pPr marL="0" marR="0" indent="22860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27432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32004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3657600" algn="l" defTabSz="1300480" rtl="0" latinLnBrk="0">
        <a:lnSpc>
          <a:spcPct val="12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100" b="0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gme.org/Portals/0/ACGMEClinicalCompetencyCommitteeGuidebook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gme.org/Portals/0/PFAssets/ProgramRequirements/CPRs_2017-07-01.pdf" TargetMode="External"/><Relationship Id="rId2" Type="http://schemas.openxmlformats.org/officeDocument/2006/relationships/hyperlink" Target="https://www.acgme.org/Portals/0/ACGMEClinicalCompetencyCommitteeGuidebook.pdf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title"/>
          </p:nvPr>
        </p:nvSpPr>
        <p:spPr>
          <a:xfrm>
            <a:off x="1372157" y="2311420"/>
            <a:ext cx="11238366" cy="1731746"/>
          </a:xfrm>
          <a:prstGeom prst="rect">
            <a:avLst/>
          </a:prstGeom>
        </p:spPr>
        <p:txBody>
          <a:bodyPr/>
          <a:lstStyle/>
          <a:p>
            <a:pPr defTabSz="1248460">
              <a:defRPr sz="9600"/>
            </a:pPr>
            <a:r>
              <a:rPr lang="en-US" sz="8800" dirty="0" smtClean="0"/>
              <a:t>The Clinical Competency Committee</a:t>
            </a:r>
            <a:endParaRPr sz="8800" dirty="0"/>
          </a:p>
        </p:txBody>
      </p:sp>
      <p:sp>
        <p:nvSpPr>
          <p:cNvPr id="159" name="Shape 159"/>
          <p:cNvSpPr>
            <a:spLocks noGrp="1"/>
          </p:cNvSpPr>
          <p:nvPr>
            <p:ph type="body" sz="quarter" idx="1"/>
          </p:nvPr>
        </p:nvSpPr>
        <p:spPr>
          <a:xfrm>
            <a:off x="1581163" y="6181914"/>
            <a:ext cx="7825883" cy="639192"/>
          </a:xfrm>
          <a:prstGeom prst="rect">
            <a:avLst/>
          </a:prstGeom>
        </p:spPr>
        <p:txBody>
          <a:bodyPr/>
          <a:lstStyle/>
          <a:p>
            <a:r>
              <a:rPr lang="en-US" sz="3600" dirty="0"/>
              <a:t>Dean Seehusen, MD, MPH</a:t>
            </a:r>
          </a:p>
          <a:p>
            <a:r>
              <a:rPr lang="en-US" sz="2400" dirty="0"/>
              <a:t>Associate </a:t>
            </a:r>
            <a:r>
              <a:rPr lang="en-US" sz="2400" dirty="0" smtClean="0"/>
              <a:t>Dean </a:t>
            </a:r>
            <a:r>
              <a:rPr lang="en-US" sz="2400" dirty="0"/>
              <a:t>for Graduate Medical </a:t>
            </a:r>
            <a:r>
              <a:rPr lang="en-US" sz="2400" dirty="0" smtClean="0"/>
              <a:t>Education</a:t>
            </a:r>
          </a:p>
          <a:p>
            <a:r>
              <a:rPr lang="en-US" sz="2400" dirty="0" smtClean="0"/>
              <a:t>Professor of Family Medicine</a:t>
            </a:r>
            <a:endParaRPr lang="en-US" sz="2400" dirty="0"/>
          </a:p>
          <a:p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Program Perspective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Develops a shared mental model of expectations</a:t>
            </a:r>
          </a:p>
          <a:p>
            <a:r>
              <a:rPr lang="en-US" dirty="0" smtClean="0"/>
              <a:t>Insures competency is adequately evaluated and reported</a:t>
            </a:r>
          </a:p>
          <a:p>
            <a:r>
              <a:rPr lang="en-US" dirty="0"/>
              <a:t>Standardizes evaluation between residents</a:t>
            </a:r>
          </a:p>
          <a:p>
            <a:r>
              <a:rPr lang="en-US" dirty="0" smtClean="0"/>
              <a:t>Ensures each resident is progressing along a proper trajectory </a:t>
            </a:r>
          </a:p>
          <a:p>
            <a:r>
              <a:rPr lang="en-US" dirty="0" smtClean="0"/>
              <a:t>Identifies residents in difficulty</a:t>
            </a:r>
          </a:p>
          <a:p>
            <a:r>
              <a:rPr lang="en-US" dirty="0"/>
              <a:t>Identifies </a:t>
            </a:r>
            <a:r>
              <a:rPr lang="en-US" dirty="0" smtClean="0"/>
              <a:t>program weaknesses</a:t>
            </a:r>
          </a:p>
          <a:p>
            <a:r>
              <a:rPr lang="en-US" dirty="0" smtClean="0"/>
              <a:t>Acts as a form of faculty </a:t>
            </a:r>
            <a:r>
              <a:rPr lang="en-US" dirty="0"/>
              <a:t>d</a:t>
            </a:r>
            <a:r>
              <a:rPr lang="en-US" dirty="0" smtClean="0"/>
              <a:t>evelopment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24443321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Resident Perspective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Higher quality and quantity of feedback</a:t>
            </a:r>
          </a:p>
          <a:p>
            <a:r>
              <a:rPr lang="en-US" dirty="0" smtClean="0"/>
              <a:t>Performance is measured against a national set of standards (milestones)</a:t>
            </a:r>
          </a:p>
          <a:p>
            <a:r>
              <a:rPr lang="en-US" dirty="0" smtClean="0"/>
              <a:t>Increases transparency of evaluations</a:t>
            </a:r>
          </a:p>
          <a:p>
            <a:r>
              <a:rPr lang="en-US" dirty="0" smtClean="0"/>
              <a:t>More perspectives lessens the likelihood of a skewed evaluation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13391848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Structure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017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3" y="573858"/>
            <a:ext cx="11217628" cy="1045602"/>
          </a:xfrm>
        </p:spPr>
        <p:txBody>
          <a:bodyPr/>
          <a:lstStyle/>
          <a:p>
            <a:r>
              <a:rPr lang="en-US" dirty="0"/>
              <a:t>Minimal Requirements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The PD must appoint the CCC</a:t>
            </a:r>
          </a:p>
          <a:p>
            <a:r>
              <a:rPr lang="en-US" dirty="0" smtClean="0"/>
              <a:t>Three faculty members</a:t>
            </a:r>
          </a:p>
          <a:p>
            <a:r>
              <a:rPr lang="en-US" dirty="0" smtClean="0"/>
              <a:t>Written description of responsibilities</a:t>
            </a:r>
          </a:p>
          <a:p>
            <a:r>
              <a:rPr lang="en-US" dirty="0" smtClean="0"/>
              <a:t>Advise the PD on resident progress, promotion, graduation, dismissal</a:t>
            </a:r>
          </a:p>
          <a:p>
            <a:r>
              <a:rPr lang="en-US" dirty="0" smtClean="0"/>
              <a:t>Review of residents and prepare milestone evaluations semi-annually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Common Program Requirements.  Available online at: https://www.acgme.org/Portals/0/PFAssets/ProgramRequirements/CPRs_2017-07-01.pdf </a:t>
            </a:r>
          </a:p>
        </p:txBody>
      </p:sp>
    </p:spTree>
    <p:extLst>
      <p:ext uri="{BB962C8B-B14F-4D97-AF65-F5344CB8AC3E}">
        <p14:creationId xmlns:p14="http://schemas.microsoft.com/office/powerpoint/2010/main" val="34936643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and Constitution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The minimum is set (3) but the maximum is not set</a:t>
            </a:r>
          </a:p>
          <a:p>
            <a:r>
              <a:rPr lang="en-US" dirty="0" smtClean="0"/>
              <a:t>A program may have more than 1 CCC; for instance based on PGY level or competencies</a:t>
            </a:r>
          </a:p>
          <a:p>
            <a:r>
              <a:rPr lang="en-US" dirty="0" smtClean="0"/>
              <a:t>The literature suggests 5-7 members is ideal</a:t>
            </a:r>
            <a:r>
              <a:rPr lang="en-US" dirty="0"/>
              <a:t> </a:t>
            </a:r>
            <a:r>
              <a:rPr lang="en-US" dirty="0" smtClean="0"/>
              <a:t>and more than 10 members becomes counterproductive</a:t>
            </a:r>
          </a:p>
          <a:p>
            <a:r>
              <a:rPr lang="en-US" dirty="0" smtClean="0"/>
              <a:t>Diverse groups make better decisions</a:t>
            </a:r>
          </a:p>
        </p:txBody>
      </p:sp>
    </p:spTree>
    <p:extLst>
      <p:ext uri="{BB962C8B-B14F-4D97-AF65-F5344CB8AC3E}">
        <p14:creationId xmlns:p14="http://schemas.microsoft.com/office/powerpoint/2010/main" val="19505093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Structural </a:t>
            </a:r>
            <a:r>
              <a:rPr lang="en-US" dirty="0"/>
              <a:t>Options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133411" cy="4693799"/>
          </a:xfrm>
        </p:spPr>
        <p:txBody>
          <a:bodyPr/>
          <a:lstStyle/>
          <a:p>
            <a:r>
              <a:rPr lang="en-US" dirty="0"/>
              <a:t>Some specialties have additional rules (in anesthesia, for example, </a:t>
            </a:r>
            <a:r>
              <a:rPr lang="en-US" dirty="0" smtClean="0"/>
              <a:t>the PD cannot Chair </a:t>
            </a:r>
            <a:r>
              <a:rPr lang="en-US" dirty="0"/>
              <a:t>the CCC)</a:t>
            </a:r>
          </a:p>
          <a:p>
            <a:r>
              <a:rPr lang="en-US" dirty="0" smtClean="0"/>
              <a:t>Additional </a:t>
            </a:r>
            <a:r>
              <a:rPr lang="en-US" dirty="0"/>
              <a:t>physician faculty can </a:t>
            </a:r>
            <a:r>
              <a:rPr lang="en-US" dirty="0" smtClean="0"/>
              <a:t>come from </a:t>
            </a:r>
            <a:r>
              <a:rPr lang="en-US" dirty="0"/>
              <a:t>other programs</a:t>
            </a:r>
          </a:p>
          <a:p>
            <a:r>
              <a:rPr lang="en-US" dirty="0"/>
              <a:t>Other health professionals can be assigned if they have extensive contact with the residents</a:t>
            </a:r>
          </a:p>
          <a:p>
            <a:r>
              <a:rPr lang="en-US" dirty="0"/>
              <a:t>Chief residents that have graduated the core program can be assigned to the CCC</a:t>
            </a:r>
          </a:p>
          <a:p>
            <a:r>
              <a:rPr lang="en-US" dirty="0" smtClean="0"/>
              <a:t>Program </a:t>
            </a:r>
            <a:r>
              <a:rPr lang="en-US" dirty="0"/>
              <a:t>Coordinators may administratively attend the CCC; any input should only be provided through standard evaluation channels such as 360</a:t>
            </a:r>
            <a:r>
              <a:rPr lang="en-US" baseline="30000" dirty="0"/>
              <a:t>o</a:t>
            </a:r>
            <a:r>
              <a:rPr lang="en-US" dirty="0"/>
              <a:t> </a:t>
            </a:r>
            <a:r>
              <a:rPr lang="en-US" dirty="0" smtClean="0"/>
              <a:t>evaluations</a:t>
            </a:r>
            <a:endParaRPr lang="en-US" dirty="0"/>
          </a:p>
          <a:p>
            <a:r>
              <a:rPr lang="en-US" dirty="0"/>
              <a:t>A “public member” is </a:t>
            </a:r>
            <a:r>
              <a:rPr lang="en-US" dirty="0" smtClean="0"/>
              <a:t>allowable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7063341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Meetings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952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for CCC Meetings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133411" cy="4693799"/>
          </a:xfrm>
        </p:spPr>
        <p:txBody>
          <a:bodyPr/>
          <a:lstStyle/>
          <a:p>
            <a:r>
              <a:rPr lang="en-US" dirty="0" smtClean="0"/>
              <a:t>The PD and CCC Chair, if different, should determine how the CCC will generally function</a:t>
            </a:r>
          </a:p>
          <a:p>
            <a:r>
              <a:rPr lang="en-US" dirty="0" smtClean="0"/>
              <a:t>The Chair, should develop a shared mental model with the CCC members covering: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milestones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role of the CCC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CCC process for that program</a:t>
            </a:r>
          </a:p>
          <a:p>
            <a:r>
              <a:rPr lang="en-US" dirty="0" smtClean="0"/>
              <a:t>Create a map, or matrix, showing where each milestone is taught and evaluated in the program’s curriculum </a:t>
            </a:r>
          </a:p>
          <a:p>
            <a:pPr lvl="1"/>
            <a:r>
              <a:rPr lang="en-US" dirty="0" smtClean="0"/>
              <a:t>Make note of “gaps” discovered in the map</a:t>
            </a:r>
          </a:p>
          <a:p>
            <a:pPr lvl="1"/>
            <a:r>
              <a:rPr lang="en-US" dirty="0" smtClean="0"/>
              <a:t>Note tools that do not seem to add much to the evaluation process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8847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Mapping Examples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740379" y="4121137"/>
            <a:ext cx="2478378" cy="1954575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bg1"/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r>
              <a:rPr lang="en-US" dirty="0" smtClean="0"/>
              <a:t>IM Milestone ICS1: Communicates </a:t>
            </a:r>
            <a:r>
              <a:rPr lang="en-US" dirty="0"/>
              <a:t>effectively with patients and caregivers. 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76994" y="4124500"/>
            <a:ext cx="3979817" cy="1954575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bg1"/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r>
              <a:rPr lang="en-US" dirty="0" smtClean="0"/>
              <a:t>IM Milestone PC1</a:t>
            </a:r>
            <a:r>
              <a:rPr lang="en-US" dirty="0"/>
              <a:t>: Gathers and synthesizes essential and accurate information to define each patient’s clinical problem(s).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464028" y="4495707"/>
            <a:ext cx="2181497" cy="1205434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accent6">
                <a:lumMod val="75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ICU rotation evaluation by faculty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4034" y="2210030"/>
            <a:ext cx="2181497" cy="1205434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bg2">
                <a:lumMod val="40000"/>
                <a:lumOff val="6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Clinic rotation evaluation by faculty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76697" y="1975486"/>
            <a:ext cx="0" cy="6008914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dash"/>
            <a:round/>
          </a:ln>
          <a:effectLst>
            <a:outerShdw blurRad="254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Rounded Rectangle 9"/>
          <p:cNvSpPr/>
          <p:nvPr/>
        </p:nvSpPr>
        <p:spPr>
          <a:xfrm>
            <a:off x="192584" y="4774925"/>
            <a:ext cx="925966" cy="456293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rgbClr val="FF0000"/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OSCE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4033" y="7176667"/>
            <a:ext cx="2181497" cy="456293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accent5">
                <a:lumMod val="60000"/>
                <a:lumOff val="4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Mini-CEX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28302" y="7265804"/>
            <a:ext cx="2181497" cy="1205434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rgbClr val="7030A0"/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Ward rotation evaluation by faculty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728301" y="1863022"/>
            <a:ext cx="2181497" cy="1205434"/>
          </a:xfrm>
          <a:prstGeom prst="roundRect">
            <a:avLst/>
          </a:prstGeom>
          <a:solidFill>
            <a:srgbClr val="FFFFFF"/>
          </a:solidFill>
          <a:ln w="38100" cap="flat">
            <a:solidFill>
              <a:schemeClr val="accent6">
                <a:lumMod val="75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algn="ctr"/>
            <a:r>
              <a:rPr lang="en-US" dirty="0" smtClean="0"/>
              <a:t>ICU rotation evaluation by faculty</a:t>
            </a:r>
            <a:endParaRPr kumimoji="0" lang="en-US" sz="2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ight Arrow 13"/>
          <p:cNvSpPr/>
          <p:nvPr/>
        </p:nvSpPr>
        <p:spPr>
          <a:xfrm rot="18142897">
            <a:off x="2440244" y="6303262"/>
            <a:ext cx="762360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Right Arrow 14"/>
          <p:cNvSpPr/>
          <p:nvPr/>
        </p:nvSpPr>
        <p:spPr>
          <a:xfrm rot="16200000">
            <a:off x="4435836" y="6392890"/>
            <a:ext cx="790460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ight Arrow 15"/>
          <p:cNvSpPr/>
          <p:nvPr/>
        </p:nvSpPr>
        <p:spPr>
          <a:xfrm rot="5400000">
            <a:off x="4474268" y="3315894"/>
            <a:ext cx="689558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" name="Right Arrow 16"/>
          <p:cNvSpPr/>
          <p:nvPr/>
        </p:nvSpPr>
        <p:spPr>
          <a:xfrm rot="4209581">
            <a:off x="2408654" y="3468623"/>
            <a:ext cx="483326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1297067" y="4701712"/>
            <a:ext cx="601410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Right Arrow 18"/>
          <p:cNvSpPr/>
          <p:nvPr/>
        </p:nvSpPr>
        <p:spPr>
          <a:xfrm rot="10800000">
            <a:off x="9341178" y="4797065"/>
            <a:ext cx="907715" cy="602717"/>
          </a:xfrm>
          <a:prstGeom prst="rightArrow">
            <a:avLst/>
          </a:prstGeom>
          <a:solidFill>
            <a:srgbClr val="92D050"/>
          </a:solidFill>
          <a:ln w="12700" cap="flat">
            <a:solidFill>
              <a:schemeClr val="accent3">
                <a:lumMod val="50000"/>
              </a:schemeClr>
            </a:solidFill>
            <a:prstDash val="solid"/>
            <a:round/>
          </a:ln>
          <a:effectLst>
            <a:outerShdw blurRad="254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ctr">
            <a:spAutoFit/>
          </a:bodyPr>
          <a:lstStyle/>
          <a:p>
            <a:pPr marL="0" marR="0" indent="0" algn="l" defTabSz="130048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1887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Milestones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655926" cy="4693799"/>
          </a:xfrm>
        </p:spPr>
        <p:txBody>
          <a:bodyPr/>
          <a:lstStyle/>
          <a:p>
            <a:r>
              <a:rPr lang="en-US" dirty="0"/>
              <a:t>Assigning one or more members to review certain residents, or certain data, before the meeting </a:t>
            </a:r>
            <a:r>
              <a:rPr lang="en-US" dirty="0" smtClean="0"/>
              <a:t>will save </a:t>
            </a:r>
            <a:r>
              <a:rPr lang="en-US" dirty="0"/>
              <a:t>time</a:t>
            </a:r>
          </a:p>
          <a:p>
            <a:r>
              <a:rPr lang="en-US" dirty="0"/>
              <a:t>The ACGME </a:t>
            </a:r>
            <a:r>
              <a:rPr lang="en-US" dirty="0" smtClean="0"/>
              <a:t>discourages </a:t>
            </a:r>
            <a:r>
              <a:rPr lang="en-US" dirty="0"/>
              <a:t>simple use of statistical data or use of </a:t>
            </a:r>
            <a:r>
              <a:rPr lang="en-US" dirty="0" smtClean="0"/>
              <a:t>a single data point </a:t>
            </a:r>
            <a:r>
              <a:rPr lang="en-US" dirty="0"/>
              <a:t>to assign make </a:t>
            </a:r>
            <a:r>
              <a:rPr lang="en-US" dirty="0" smtClean="0"/>
              <a:t>determinations</a:t>
            </a:r>
            <a:endParaRPr lang="en-US" dirty="0"/>
          </a:p>
          <a:p>
            <a:r>
              <a:rPr lang="en-US" dirty="0"/>
              <a:t>If during a given period, not enough data on a milestone has been gathered, hold the prior milestone rating</a:t>
            </a:r>
          </a:p>
          <a:p>
            <a:r>
              <a:rPr lang="en-US" dirty="0"/>
              <a:t>The goal is consensus; the ACGME discourages voting</a:t>
            </a:r>
          </a:p>
          <a:p>
            <a:r>
              <a:rPr lang="en-US" dirty="0"/>
              <a:t>The CCC </a:t>
            </a:r>
            <a:r>
              <a:rPr lang="en-US" dirty="0" smtClean="0"/>
              <a:t>only advises; </a:t>
            </a:r>
            <a:r>
              <a:rPr lang="en-US" dirty="0"/>
              <a:t>the PD has final authority for assessment, promotion and </a:t>
            </a:r>
            <a:r>
              <a:rPr lang="en-US" dirty="0" smtClean="0"/>
              <a:t>graduation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34291288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517781" cy="4693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Upon completion of this session, participants should be able to:</a:t>
            </a:r>
          </a:p>
          <a:p>
            <a:endParaRPr lang="en-US" dirty="0"/>
          </a:p>
          <a:p>
            <a:r>
              <a:rPr lang="en-US" dirty="0" smtClean="0"/>
              <a:t>Define the minimal membership of the Clinical Competency Committee and who else may be included</a:t>
            </a:r>
          </a:p>
          <a:p>
            <a:r>
              <a:rPr lang="en-US" dirty="0" smtClean="0"/>
              <a:t>Describe preparation for a CCC meeting</a:t>
            </a:r>
          </a:p>
          <a:p>
            <a:r>
              <a:rPr lang="en-US" dirty="0" smtClean="0"/>
              <a:t>Describe at least two best practices for running a CCC meeting</a:t>
            </a:r>
          </a:p>
          <a:p>
            <a:r>
              <a:rPr lang="en-US" dirty="0" smtClean="0"/>
              <a:t>Name at least three factors that significantly contribute to positive or negative functioning of </a:t>
            </a:r>
            <a:r>
              <a:rPr lang="en-US" dirty="0"/>
              <a:t>the </a:t>
            </a:r>
            <a:r>
              <a:rPr lang="en-US" dirty="0" smtClean="0"/>
              <a:t>CCC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2155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CCC Duties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Determine baseline milestones for fellows accepted into to a program that do not meet the standard eligibility requirements within 6 weeks of matriculation</a:t>
            </a:r>
          </a:p>
          <a:p>
            <a:r>
              <a:rPr lang="en-US" dirty="0" smtClean="0"/>
              <a:t>May help create and monitor </a:t>
            </a:r>
            <a:r>
              <a:rPr lang="en-US" dirty="0"/>
              <a:t>remediation plans for residents in </a:t>
            </a:r>
            <a:r>
              <a:rPr lang="en-US" dirty="0" smtClean="0"/>
              <a:t>difficulty</a:t>
            </a:r>
          </a:p>
          <a:p>
            <a:r>
              <a:rPr lang="en-US" dirty="0" smtClean="0"/>
              <a:t>Identify potential improvements in the program’s evaluation process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12578683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Meeting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081160" cy="4693799"/>
          </a:xfrm>
        </p:spPr>
        <p:txBody>
          <a:bodyPr/>
          <a:lstStyle/>
          <a:p>
            <a:r>
              <a:rPr lang="en-US" dirty="0"/>
              <a:t>Have enough time</a:t>
            </a:r>
          </a:p>
          <a:p>
            <a:r>
              <a:rPr lang="en-US" dirty="0" smtClean="0"/>
              <a:t>Use the same approach for every resident</a:t>
            </a:r>
          </a:p>
          <a:p>
            <a:r>
              <a:rPr lang="en-US" dirty="0" smtClean="0"/>
              <a:t>Have </a:t>
            </a:r>
            <a:r>
              <a:rPr lang="en-US" dirty="0"/>
              <a:t>a method to ensure all voices are </a:t>
            </a:r>
            <a:r>
              <a:rPr lang="en-US" dirty="0" smtClean="0"/>
              <a:t>heard</a:t>
            </a:r>
          </a:p>
          <a:p>
            <a:pPr lvl="1"/>
            <a:r>
              <a:rPr lang="en-US" dirty="0"/>
              <a:t>Consider starting with the junior person</a:t>
            </a:r>
          </a:p>
          <a:p>
            <a:pPr lvl="1"/>
            <a:r>
              <a:rPr lang="en-US" dirty="0"/>
              <a:t>The Chair should speak last</a:t>
            </a:r>
          </a:p>
          <a:p>
            <a:pPr lvl="1"/>
            <a:r>
              <a:rPr lang="en-US" dirty="0"/>
              <a:t>The PD should speak the least or not at </a:t>
            </a:r>
            <a:r>
              <a:rPr lang="en-US" dirty="0" smtClean="0"/>
              <a:t>all</a:t>
            </a:r>
            <a:endParaRPr lang="en-US" dirty="0"/>
          </a:p>
          <a:p>
            <a:r>
              <a:rPr lang="en-US" dirty="0" smtClean="0"/>
              <a:t>Consider designating a “Devil’s Advocate”</a:t>
            </a:r>
          </a:p>
          <a:p>
            <a:r>
              <a:rPr lang="en-US" dirty="0" smtClean="0"/>
              <a:t>Have a solid documentation plan</a:t>
            </a:r>
          </a:p>
          <a:p>
            <a:r>
              <a:rPr lang="en-US" dirty="0" smtClean="0"/>
              <a:t>Have a solid communication plan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23753530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Broad CCC Approaches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4" y="1994059"/>
            <a:ext cx="10055033" cy="4693799"/>
          </a:xfrm>
        </p:spPr>
        <p:txBody>
          <a:bodyPr/>
          <a:lstStyle/>
          <a:p>
            <a:r>
              <a:rPr lang="en-US" dirty="0" smtClean="0"/>
              <a:t>Problem Identification Model (by far the most common)</a:t>
            </a:r>
          </a:p>
          <a:p>
            <a:pPr lvl="1"/>
            <a:r>
              <a:rPr lang="en-US" dirty="0" smtClean="0"/>
              <a:t>Looking for red flags</a:t>
            </a:r>
          </a:p>
          <a:p>
            <a:pPr lvl="1"/>
            <a:r>
              <a:rPr lang="en-US" dirty="0" smtClean="0"/>
              <a:t>Most time spent on low performing residents</a:t>
            </a:r>
          </a:p>
          <a:p>
            <a:pPr lvl="1"/>
            <a:r>
              <a:rPr lang="en-US" dirty="0" smtClean="0"/>
              <a:t>Focus on global performance</a:t>
            </a:r>
          </a:p>
          <a:p>
            <a:pPr lvl="1"/>
            <a:r>
              <a:rPr lang="en-US" dirty="0" smtClean="0"/>
              <a:t>Provides less effective feedback to learners</a:t>
            </a:r>
          </a:p>
          <a:p>
            <a:r>
              <a:rPr lang="en-US" dirty="0" smtClean="0"/>
              <a:t>Developmental Model</a:t>
            </a:r>
          </a:p>
          <a:p>
            <a:pPr lvl="1"/>
            <a:r>
              <a:rPr lang="en-US" dirty="0" smtClean="0"/>
              <a:t>Data synthesis is very time consuming</a:t>
            </a:r>
          </a:p>
          <a:p>
            <a:pPr lvl="1"/>
            <a:r>
              <a:rPr lang="en-US" dirty="0" smtClean="0"/>
              <a:t>Focus on comparing performance to milestones</a:t>
            </a:r>
          </a:p>
          <a:p>
            <a:pPr lvl="1"/>
            <a:r>
              <a:rPr lang="en-US" dirty="0" smtClean="0"/>
              <a:t>Assessment more balanced and nuanced</a:t>
            </a:r>
          </a:p>
          <a:p>
            <a:pPr lvl="1"/>
            <a:r>
              <a:rPr lang="en-US" dirty="0" smtClean="0"/>
              <a:t>Feedback framed in developmental language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5381897" y="8791302"/>
            <a:ext cx="7994469" cy="81252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Hauer KE, </a:t>
            </a:r>
            <a:r>
              <a:rPr lang="en-US" sz="1600" dirty="0" err="1">
                <a:solidFill>
                  <a:srgbClr val="FFFFFF"/>
                </a:solidFill>
              </a:rPr>
              <a:t>Chesluk</a:t>
            </a:r>
            <a:r>
              <a:rPr lang="en-US" sz="1600" dirty="0">
                <a:solidFill>
                  <a:srgbClr val="FFFFFF"/>
                </a:solidFill>
              </a:rPr>
              <a:t> B, </a:t>
            </a:r>
            <a:r>
              <a:rPr lang="en-US" sz="1600" dirty="0" err="1">
                <a:solidFill>
                  <a:srgbClr val="FFFFFF"/>
                </a:solidFill>
              </a:rPr>
              <a:t>Iobst</a:t>
            </a:r>
            <a:r>
              <a:rPr lang="en-US" sz="1600" dirty="0">
                <a:solidFill>
                  <a:srgbClr val="FFFFFF"/>
                </a:solidFill>
              </a:rPr>
              <a:t> W, </a:t>
            </a:r>
            <a:r>
              <a:rPr lang="en-US" sz="1600" dirty="0" err="1">
                <a:solidFill>
                  <a:srgbClr val="FFFFFF"/>
                </a:solidFill>
              </a:rPr>
              <a:t>Holmboe</a:t>
            </a:r>
            <a:r>
              <a:rPr lang="en-US" sz="1600" dirty="0">
                <a:solidFill>
                  <a:srgbClr val="FFFFFF"/>
                </a:solidFill>
              </a:rPr>
              <a:t> E, Baron RB, </a:t>
            </a:r>
            <a:r>
              <a:rPr lang="en-US" sz="1600" dirty="0" err="1">
                <a:solidFill>
                  <a:srgbClr val="FFFFFF"/>
                </a:solidFill>
              </a:rPr>
              <a:t>Boscardin</a:t>
            </a:r>
            <a:r>
              <a:rPr lang="en-US" sz="1600" dirty="0">
                <a:solidFill>
                  <a:srgbClr val="FFFFFF"/>
                </a:solidFill>
              </a:rPr>
              <a:t> CK, Cate OT, O'Sullivan PS. Reviewing residents' competence: a qualitative study of the role of clinical competency committees in performance assessment. </a:t>
            </a:r>
            <a:r>
              <a:rPr lang="en-US" sz="1600" dirty="0" err="1">
                <a:solidFill>
                  <a:srgbClr val="FFFFFF"/>
                </a:solidFill>
              </a:rPr>
              <a:t>Acad</a:t>
            </a:r>
            <a:r>
              <a:rPr lang="en-US" sz="1600" dirty="0">
                <a:solidFill>
                  <a:srgbClr val="FFFFFF"/>
                </a:solidFill>
              </a:rPr>
              <a:t> Med. 2015;90(8):1084-92. PMID: 25901876 </a:t>
            </a:r>
          </a:p>
        </p:txBody>
      </p:sp>
    </p:spTree>
    <p:extLst>
      <p:ext uri="{BB962C8B-B14F-4D97-AF65-F5344CB8AC3E}">
        <p14:creationId xmlns:p14="http://schemas.microsoft.com/office/powerpoint/2010/main" val="38184193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CCC Food for Thought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598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Pitfalls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Spending a disproportionate time on residents in difficulty</a:t>
            </a:r>
            <a:endParaRPr lang="en-US" dirty="0"/>
          </a:p>
          <a:p>
            <a:r>
              <a:rPr lang="en-US" dirty="0" smtClean="0"/>
              <a:t>Relying too heavily on the least reliable evaluation tools, such as end of rotation evaluations</a:t>
            </a:r>
          </a:p>
          <a:p>
            <a:r>
              <a:rPr lang="en-US" dirty="0" smtClean="0"/>
              <a:t>Too little, or too much, data</a:t>
            </a:r>
          </a:p>
          <a:p>
            <a:r>
              <a:rPr lang="en-US" dirty="0" smtClean="0"/>
              <a:t>Lack of confidentiality</a:t>
            </a:r>
          </a:p>
          <a:p>
            <a:r>
              <a:rPr lang="en-US" dirty="0" smtClean="0"/>
              <a:t>Lack of a solid communication strategy to the resident</a:t>
            </a:r>
          </a:p>
          <a:p>
            <a:r>
              <a:rPr lang="en-US" dirty="0" smtClean="0"/>
              <a:t>Groupthink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24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Groupthink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Groupthink </a:t>
            </a:r>
            <a:r>
              <a:rPr lang="en-US" dirty="0"/>
              <a:t>is a term first used in 1972 by social psychologist Irving L. Janis </a:t>
            </a:r>
            <a:endParaRPr lang="en-US" dirty="0" smtClean="0"/>
          </a:p>
          <a:p>
            <a:r>
              <a:rPr lang="en-US" dirty="0" smtClean="0"/>
              <a:t>A psychological </a:t>
            </a:r>
            <a:r>
              <a:rPr lang="en-US" dirty="0"/>
              <a:t>phenomenon in which people strive for consensus within a group.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many cases, people will set aside their own personal beliefs or adopt the opinion of the rest of the </a:t>
            </a:r>
            <a:r>
              <a:rPr lang="en-US" dirty="0" smtClean="0"/>
              <a:t>group</a:t>
            </a:r>
            <a:r>
              <a:rPr lang="en-US" dirty="0"/>
              <a:t>.</a:t>
            </a:r>
            <a:r>
              <a:rPr lang="en-US" dirty="0" smtClean="0"/>
              <a:t>  </a:t>
            </a:r>
            <a:endParaRPr lang="en-US" dirty="0"/>
          </a:p>
          <a:p>
            <a:r>
              <a:rPr lang="en-US" dirty="0"/>
              <a:t>People who are opposed to the decisions or overriding opinion of the group as a whole frequently remain quiet, preferring to keep the peace rather than disrupt the uniformity of the crowd.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929892" y="9039496"/>
            <a:ext cx="6074908" cy="32008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Janis, I. </a:t>
            </a:r>
            <a:r>
              <a:rPr lang="en-US" sz="1600" dirty="0" smtClean="0">
                <a:solidFill>
                  <a:srgbClr val="FFFFFF"/>
                </a:solidFill>
              </a:rPr>
              <a:t>L. "</a:t>
            </a:r>
            <a:r>
              <a:rPr lang="en-US" sz="1600" dirty="0">
                <a:solidFill>
                  <a:srgbClr val="FFFFFF"/>
                </a:solidFill>
              </a:rPr>
              <a:t>Groupthink</a:t>
            </a:r>
            <a:r>
              <a:rPr lang="en-US" sz="1600" dirty="0" smtClean="0">
                <a:solidFill>
                  <a:srgbClr val="FFFFFF"/>
                </a:solidFill>
              </a:rPr>
              <a:t>". </a:t>
            </a:r>
            <a:r>
              <a:rPr lang="en-US" sz="1600" dirty="0">
                <a:solidFill>
                  <a:srgbClr val="FFFFFF"/>
                </a:solidFill>
              </a:rPr>
              <a:t>Psychology Today. </a:t>
            </a:r>
            <a:r>
              <a:rPr lang="en-US" sz="1600" dirty="0" smtClean="0">
                <a:solidFill>
                  <a:srgbClr val="FFFFFF"/>
                </a:solidFill>
              </a:rPr>
              <a:t>1971;5 </a:t>
            </a:r>
            <a:r>
              <a:rPr lang="en-US" sz="1600" dirty="0">
                <a:solidFill>
                  <a:srgbClr val="FFFFFF"/>
                </a:solidFill>
              </a:rPr>
              <a:t>(6): 43–46, 74–76. </a:t>
            </a:r>
          </a:p>
        </p:txBody>
      </p:sp>
    </p:spTree>
    <p:extLst>
      <p:ext uri="{BB962C8B-B14F-4D97-AF65-F5344CB8AC3E}">
        <p14:creationId xmlns:p14="http://schemas.microsoft.com/office/powerpoint/2010/main" val="16058826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</a:t>
            </a:r>
            <a:r>
              <a:rPr lang="en-US" dirty="0"/>
              <a:t>of </a:t>
            </a:r>
            <a:r>
              <a:rPr lang="en-US" dirty="0" smtClean="0"/>
              <a:t>Groupthink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850369"/>
            <a:ext cx="9872833" cy="4693799"/>
          </a:xfrm>
        </p:spPr>
        <p:txBody>
          <a:bodyPr/>
          <a:lstStyle/>
          <a:p>
            <a:r>
              <a:rPr lang="en-US" sz="2200" dirty="0"/>
              <a:t>Illusions of invulnerability lead members of the group to be overly optimistic and engage in risk-taking.</a:t>
            </a:r>
          </a:p>
          <a:p>
            <a:r>
              <a:rPr lang="en-US" sz="2200" dirty="0"/>
              <a:t>Unquestioned beliefs lead members to ignore possible moral problems and ignore consequences of individual and group actions.</a:t>
            </a:r>
          </a:p>
          <a:p>
            <a:r>
              <a:rPr lang="en-US" sz="2200" dirty="0"/>
              <a:t>Rationalizing prevents members from reconsidering their beliefs and causes them to ignore warning signs.</a:t>
            </a:r>
          </a:p>
          <a:p>
            <a:r>
              <a:rPr lang="en-US" sz="2200" dirty="0"/>
              <a:t>Stereotyping leads members of the in-group to ignore or even demonize out-group members who may oppose or challenge the group's ideas.</a:t>
            </a:r>
          </a:p>
          <a:p>
            <a:r>
              <a:rPr lang="en-US" sz="2200" dirty="0"/>
              <a:t>Self-censorship causes people who might have doubts to hide their fears or misgivings.</a:t>
            </a:r>
          </a:p>
          <a:p>
            <a:r>
              <a:rPr lang="en-US" sz="2200" dirty="0"/>
              <a:t>"</a:t>
            </a:r>
            <a:r>
              <a:rPr lang="en-US" sz="2200" dirty="0" err="1"/>
              <a:t>Mindguards</a:t>
            </a:r>
            <a:r>
              <a:rPr lang="en-US" sz="2200" dirty="0"/>
              <a:t>" act as self-appointed censors to hide problematic information from the group.</a:t>
            </a:r>
          </a:p>
          <a:p>
            <a:r>
              <a:rPr lang="en-US" sz="2200" dirty="0"/>
              <a:t>Illusions of unanimity lead members to believe that everyone is in agreement and feels the same way.</a:t>
            </a:r>
          </a:p>
          <a:p>
            <a:r>
              <a:rPr lang="en-US" sz="2200" dirty="0"/>
              <a:t>Direct pressure to conform is often placed on members who pose questions, and those who question the group are often seen as disloyal or traitorous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6929892" y="9039496"/>
            <a:ext cx="6074908" cy="320086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Janis, I. </a:t>
            </a:r>
            <a:r>
              <a:rPr lang="en-US" sz="1600" dirty="0" smtClean="0">
                <a:solidFill>
                  <a:srgbClr val="FFFFFF"/>
                </a:solidFill>
              </a:rPr>
              <a:t>L. "</a:t>
            </a:r>
            <a:r>
              <a:rPr lang="en-US" sz="1600" dirty="0">
                <a:solidFill>
                  <a:srgbClr val="FFFFFF"/>
                </a:solidFill>
              </a:rPr>
              <a:t>Groupthink</a:t>
            </a:r>
            <a:r>
              <a:rPr lang="en-US" sz="1600" dirty="0" smtClean="0">
                <a:solidFill>
                  <a:srgbClr val="FFFFFF"/>
                </a:solidFill>
              </a:rPr>
              <a:t>". </a:t>
            </a:r>
            <a:r>
              <a:rPr lang="en-US" sz="1600" dirty="0">
                <a:solidFill>
                  <a:srgbClr val="FFFFFF"/>
                </a:solidFill>
              </a:rPr>
              <a:t>Psychology Today. </a:t>
            </a:r>
            <a:r>
              <a:rPr lang="en-US" sz="1600" dirty="0" smtClean="0">
                <a:solidFill>
                  <a:srgbClr val="FFFFFF"/>
                </a:solidFill>
              </a:rPr>
              <a:t>1971;5 </a:t>
            </a:r>
            <a:r>
              <a:rPr lang="en-US" sz="1600" dirty="0">
                <a:solidFill>
                  <a:srgbClr val="FFFFFF"/>
                </a:solidFill>
              </a:rPr>
              <a:t>(6): 43–46, 74–76. </a:t>
            </a:r>
          </a:p>
        </p:txBody>
      </p:sp>
    </p:spTree>
    <p:extLst>
      <p:ext uri="{BB962C8B-B14F-4D97-AF65-F5344CB8AC3E}">
        <p14:creationId xmlns:p14="http://schemas.microsoft.com/office/powerpoint/2010/main" val="22235772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Influences on Group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Member characteristics</a:t>
            </a:r>
          </a:p>
          <a:p>
            <a:r>
              <a:rPr lang="en-US" dirty="0" smtClean="0"/>
              <a:t>Member homogeneity</a:t>
            </a:r>
          </a:p>
          <a:p>
            <a:r>
              <a:rPr lang="en-US" dirty="0" smtClean="0"/>
              <a:t>Size</a:t>
            </a:r>
          </a:p>
          <a:p>
            <a:r>
              <a:rPr lang="en-US" dirty="0" smtClean="0"/>
              <a:t>Understanding of the work</a:t>
            </a:r>
          </a:p>
          <a:p>
            <a:r>
              <a:rPr lang="en-US" dirty="0" smtClean="0"/>
              <a:t>Group leader</a:t>
            </a:r>
          </a:p>
          <a:p>
            <a:r>
              <a:rPr lang="en-US" dirty="0" smtClean="0"/>
              <a:t>Information sharing procedures</a:t>
            </a:r>
          </a:p>
          <a:p>
            <a:r>
              <a:rPr lang="en-US" dirty="0" smtClean="0"/>
              <a:t>Time pressures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19749" y="8807010"/>
            <a:ext cx="86026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Hauer KE, Cate OT, </a:t>
            </a:r>
            <a:r>
              <a:rPr lang="en-US" sz="1600" dirty="0" err="1">
                <a:solidFill>
                  <a:srgbClr val="FFFFFF"/>
                </a:solidFill>
              </a:rPr>
              <a:t>Boscardin</a:t>
            </a:r>
            <a:r>
              <a:rPr lang="en-US" sz="1600" dirty="0">
                <a:solidFill>
                  <a:srgbClr val="FFFFFF"/>
                </a:solidFill>
              </a:rPr>
              <a:t> CK, </a:t>
            </a:r>
            <a:r>
              <a:rPr lang="en-US" sz="1600" dirty="0" err="1">
                <a:solidFill>
                  <a:srgbClr val="FFFFFF"/>
                </a:solidFill>
              </a:rPr>
              <a:t>Iobst</a:t>
            </a:r>
            <a:r>
              <a:rPr lang="en-US" sz="1600" dirty="0">
                <a:solidFill>
                  <a:srgbClr val="FFFFFF"/>
                </a:solidFill>
              </a:rPr>
              <a:t> W, </a:t>
            </a:r>
            <a:r>
              <a:rPr lang="en-US" sz="1600" dirty="0" err="1">
                <a:solidFill>
                  <a:srgbClr val="FFFFFF"/>
                </a:solidFill>
              </a:rPr>
              <a:t>Holmboe</a:t>
            </a:r>
            <a:r>
              <a:rPr lang="en-US" sz="1600" dirty="0">
                <a:solidFill>
                  <a:srgbClr val="FFFFFF"/>
                </a:solidFill>
              </a:rPr>
              <a:t> ES, </a:t>
            </a:r>
            <a:r>
              <a:rPr lang="en-US" sz="1600" dirty="0" err="1">
                <a:solidFill>
                  <a:srgbClr val="FFFFFF"/>
                </a:solidFill>
              </a:rPr>
              <a:t>Chesluk</a:t>
            </a:r>
            <a:r>
              <a:rPr lang="en-US" sz="1600" dirty="0">
                <a:solidFill>
                  <a:srgbClr val="FFFFFF"/>
                </a:solidFill>
              </a:rPr>
              <a:t> B, Baron RB, O'Sullivan PS. Ensuring Resident Competence: A Narrative Review of the Literature on Group Decision Making to Inform the Work of Clinical Competency Committees. J Grad Med Educ. 2016;8(2):156-64. PMID: 27168881 </a:t>
            </a:r>
          </a:p>
        </p:txBody>
      </p:sp>
    </p:spTree>
    <p:extLst>
      <p:ext uri="{BB962C8B-B14F-4D97-AF65-F5344CB8AC3E}">
        <p14:creationId xmlns:p14="http://schemas.microsoft.com/office/powerpoint/2010/main" val="12120119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 Champions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Department of Surgery, University of New Mexico, Albuquerque</a:t>
            </a:r>
          </a:p>
          <a:p>
            <a:r>
              <a:rPr lang="en-US" dirty="0" smtClean="0"/>
              <a:t>Six faculty designated “Competency Champions” – one of each of the ACGME Core Competencies</a:t>
            </a:r>
          </a:p>
          <a:p>
            <a:r>
              <a:rPr lang="en-US" dirty="0" smtClean="0"/>
              <a:t>Functions of experts on those milestones</a:t>
            </a:r>
          </a:p>
          <a:p>
            <a:r>
              <a:rPr lang="en-US" dirty="0" smtClean="0"/>
              <a:t>Help write remediation plans for residents not functioning at the expected level in their competency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36395" y="8810444"/>
            <a:ext cx="8385970" cy="812528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Ketteler ER, </a:t>
            </a:r>
            <a:r>
              <a:rPr lang="en-US" sz="1600" dirty="0" err="1">
                <a:solidFill>
                  <a:srgbClr val="FFFFFF"/>
                </a:solidFill>
              </a:rPr>
              <a:t>Auyang</a:t>
            </a:r>
            <a:r>
              <a:rPr lang="en-US" sz="1600" dirty="0">
                <a:solidFill>
                  <a:srgbClr val="FFFFFF"/>
                </a:solidFill>
              </a:rPr>
              <a:t> ED, Beard KE, McBride EL, McKee R, Russell JC, </a:t>
            </a:r>
            <a:r>
              <a:rPr lang="en-US" sz="1600" dirty="0" err="1">
                <a:solidFill>
                  <a:srgbClr val="FFFFFF"/>
                </a:solidFill>
              </a:rPr>
              <a:t>Szoka</a:t>
            </a:r>
            <a:r>
              <a:rPr lang="en-US" sz="1600" dirty="0">
                <a:solidFill>
                  <a:srgbClr val="FFFFFF"/>
                </a:solidFill>
              </a:rPr>
              <a:t> NL, Nelson MT. Competency champions in the clinical competency committee: a successful strategy to implement milestone evaluations and competency coaching. J </a:t>
            </a:r>
            <a:r>
              <a:rPr lang="en-US" sz="1600" dirty="0" err="1">
                <a:solidFill>
                  <a:srgbClr val="FFFFFF"/>
                </a:solidFill>
              </a:rPr>
              <a:t>Surg</a:t>
            </a:r>
            <a:r>
              <a:rPr lang="en-US" sz="1600" dirty="0">
                <a:solidFill>
                  <a:srgbClr val="FFFFFF"/>
                </a:solidFill>
              </a:rPr>
              <a:t> Educ. 2014;71(1):36-8. PMID: 24411421 </a:t>
            </a:r>
          </a:p>
        </p:txBody>
      </p:sp>
    </p:spTree>
    <p:extLst>
      <p:ext uri="{BB962C8B-B14F-4D97-AF65-F5344CB8AC3E}">
        <p14:creationId xmlns:p14="http://schemas.microsoft.com/office/powerpoint/2010/main" val="37012847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Last Thoughts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Assess how well the CCC is functioning periodically</a:t>
            </a:r>
          </a:p>
          <a:p>
            <a:r>
              <a:rPr lang="en-US" dirty="0"/>
              <a:t>Improving the CCC can be selected as an annual enhancement project for the </a:t>
            </a:r>
            <a:r>
              <a:rPr lang="en-US" dirty="0" smtClean="0"/>
              <a:t>PEC</a:t>
            </a:r>
          </a:p>
          <a:p>
            <a:r>
              <a:rPr lang="en-US" dirty="0" smtClean="0"/>
              <a:t>There are no “term limits” defined by the ACGME but you may consider them useful in your program</a:t>
            </a:r>
          </a:p>
          <a:p>
            <a:pPr lvl="1"/>
            <a:r>
              <a:rPr lang="en-US" dirty="0" smtClean="0"/>
              <a:t>“Fresh blood” brings new perspectives</a:t>
            </a:r>
          </a:p>
          <a:p>
            <a:pPr lvl="1"/>
            <a:r>
              <a:rPr lang="en-US" dirty="0" smtClean="0"/>
              <a:t>Serving on the CCC is a form of faculty development that would benefit all of your faculty</a:t>
            </a:r>
          </a:p>
          <a:p>
            <a:pPr lvl="1"/>
            <a:r>
              <a:rPr lang="en-US" dirty="0" smtClean="0"/>
              <a:t>Turnover means loss of expertise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here is a cost to educating new members</a:t>
            </a:r>
          </a:p>
        </p:txBody>
      </p:sp>
    </p:spTree>
    <p:extLst>
      <p:ext uri="{BB962C8B-B14F-4D97-AF65-F5344CB8AC3E}">
        <p14:creationId xmlns:p14="http://schemas.microsoft.com/office/powerpoint/2010/main" val="33241729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/>
              <a:t>Background on resident evaluation</a:t>
            </a:r>
          </a:p>
          <a:p>
            <a:r>
              <a:rPr lang="en-US" dirty="0"/>
              <a:t>The benefits of the CCC</a:t>
            </a:r>
          </a:p>
          <a:p>
            <a:r>
              <a:rPr lang="en-US" dirty="0"/>
              <a:t>Structure of the CCC</a:t>
            </a:r>
          </a:p>
          <a:p>
            <a:r>
              <a:rPr lang="en-US" dirty="0"/>
              <a:t>CCC meetings</a:t>
            </a:r>
          </a:p>
          <a:p>
            <a:r>
              <a:rPr lang="en-US" dirty="0"/>
              <a:t>Additional CCC tips and thoughts</a:t>
            </a:r>
          </a:p>
        </p:txBody>
      </p:sp>
    </p:spTree>
    <p:extLst>
      <p:ext uri="{BB962C8B-B14F-4D97-AF65-F5344CB8AC3E}">
        <p14:creationId xmlns:p14="http://schemas.microsoft.com/office/powerpoint/2010/main" val="7198814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CCC Guidebook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CCC Guidebook from the ACGME available at: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www.acgme.org/Portals/0/ACGMEClinicalCompetencyCommitteeGuidebook.pdf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A CCC knowledge quiz</a:t>
            </a:r>
          </a:p>
          <a:p>
            <a:pPr lvl="1"/>
            <a:r>
              <a:rPr lang="en-US" dirty="0" smtClean="0"/>
              <a:t>A step-by-step CCC creation guide</a:t>
            </a:r>
          </a:p>
          <a:p>
            <a:pPr lvl="1"/>
            <a:r>
              <a:rPr lang="en-US" dirty="0" smtClean="0"/>
              <a:t>An annotated bibliography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ase studies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26400378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954871"/>
            <a:ext cx="10517781" cy="46937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Upon completion of this session, participants should be able to:</a:t>
            </a:r>
          </a:p>
          <a:p>
            <a:endParaRPr lang="en-US" dirty="0"/>
          </a:p>
          <a:p>
            <a:r>
              <a:rPr lang="en-US" dirty="0"/>
              <a:t>Define the minimal membership of the Clinical Competency Committee and who else may be included</a:t>
            </a:r>
          </a:p>
          <a:p>
            <a:r>
              <a:rPr lang="en-US" dirty="0"/>
              <a:t>Describe preparation for a CCC meeting</a:t>
            </a:r>
          </a:p>
          <a:p>
            <a:r>
              <a:rPr lang="en-US" dirty="0"/>
              <a:t>Describe at least two best practices for running a CCC meeting</a:t>
            </a:r>
          </a:p>
          <a:p>
            <a:r>
              <a:rPr lang="en-US" dirty="0"/>
              <a:t>Name at least three factors that significantly contribute to positive or negative functioning of the </a:t>
            </a:r>
            <a:r>
              <a:rPr lang="en-US" dirty="0" smtClean="0"/>
              <a:t>CCC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98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274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142" y="348390"/>
            <a:ext cx="9872834" cy="1045602"/>
          </a:xfrm>
        </p:spPr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44783" y="1528986"/>
            <a:ext cx="9872833" cy="4693799"/>
          </a:xfrm>
        </p:spPr>
        <p:txBody>
          <a:bodyPr/>
          <a:lstStyle/>
          <a:p>
            <a:r>
              <a:rPr lang="en-US" sz="2400" dirty="0" smtClean="0"/>
              <a:t>ACGME. Clinical Competency Committees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Edition. </a:t>
            </a:r>
            <a:r>
              <a:rPr lang="en-US" sz="2400" dirty="0"/>
              <a:t>Available at: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www.acgme.org/Portals/0/ACGMEClinicalCompetencyCommitteeGuidebook.pdf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ACGME. Common Program Requirements.  Available online at: </a:t>
            </a:r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www.acgme.org/Portals/0/PFAssets/ProgramRequirements/CPRs_2017-07-01.pdf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French </a:t>
            </a:r>
            <a:r>
              <a:rPr lang="en-US" sz="2400" dirty="0"/>
              <a:t>JC, </a:t>
            </a:r>
            <a:r>
              <a:rPr lang="en-US" sz="2400" dirty="0" err="1"/>
              <a:t>Dannefer</a:t>
            </a:r>
            <a:r>
              <a:rPr lang="en-US" sz="2400" dirty="0"/>
              <a:t> EF, Colbert CY. A systematic approach toward building a fully operational clinical competency </a:t>
            </a:r>
            <a:r>
              <a:rPr lang="en-US" sz="2400" dirty="0" smtClean="0"/>
              <a:t>committee. J </a:t>
            </a:r>
            <a:r>
              <a:rPr lang="en-US" sz="2400" dirty="0" err="1"/>
              <a:t>Surg</a:t>
            </a:r>
            <a:r>
              <a:rPr lang="en-US" sz="2400" dirty="0"/>
              <a:t> Educ. </a:t>
            </a:r>
            <a:r>
              <a:rPr lang="en-US" sz="2400" dirty="0" smtClean="0"/>
              <a:t>2014;71(6</a:t>
            </a:r>
            <a:r>
              <a:rPr lang="en-US" sz="2400" dirty="0"/>
              <a:t>):e22-7</a:t>
            </a:r>
            <a:r>
              <a:rPr lang="en-US" sz="2400" dirty="0" smtClean="0"/>
              <a:t>. PMID</a:t>
            </a:r>
            <a:r>
              <a:rPr lang="en-US" sz="2400" dirty="0"/>
              <a:t>: </a:t>
            </a:r>
            <a:r>
              <a:rPr lang="en-US" sz="2400" dirty="0" smtClean="0"/>
              <a:t>24878101</a:t>
            </a:r>
            <a:endParaRPr lang="en-US" sz="2400" dirty="0"/>
          </a:p>
          <a:p>
            <a:r>
              <a:rPr lang="en-US" sz="2400" dirty="0"/>
              <a:t>Hauer KE, Cate OT, </a:t>
            </a:r>
            <a:r>
              <a:rPr lang="en-US" sz="2400" dirty="0" err="1"/>
              <a:t>Boscardin</a:t>
            </a:r>
            <a:r>
              <a:rPr lang="en-US" sz="2400" dirty="0"/>
              <a:t> CK, </a:t>
            </a:r>
            <a:r>
              <a:rPr lang="en-US" sz="2400" dirty="0" err="1"/>
              <a:t>Iobst</a:t>
            </a:r>
            <a:r>
              <a:rPr lang="en-US" sz="2400" dirty="0"/>
              <a:t> W, </a:t>
            </a:r>
            <a:r>
              <a:rPr lang="en-US" sz="2400" dirty="0" err="1"/>
              <a:t>Holmboe</a:t>
            </a:r>
            <a:r>
              <a:rPr lang="en-US" sz="2400" dirty="0"/>
              <a:t> ES, </a:t>
            </a:r>
            <a:r>
              <a:rPr lang="en-US" sz="2400" dirty="0" err="1"/>
              <a:t>Chesluk</a:t>
            </a:r>
            <a:r>
              <a:rPr lang="en-US" sz="2400" dirty="0"/>
              <a:t> B, Baron RB, O'Sullivan </a:t>
            </a:r>
            <a:r>
              <a:rPr lang="en-US" sz="2400" dirty="0" smtClean="0"/>
              <a:t>PS. Ensuring </a:t>
            </a:r>
            <a:r>
              <a:rPr lang="en-US" sz="2400" dirty="0"/>
              <a:t>Resident Competence: A Narrative Review of the Literature on Group Decision Making to Inform the Work of Clinical Competency </a:t>
            </a:r>
            <a:r>
              <a:rPr lang="en-US" sz="2400" dirty="0" smtClean="0"/>
              <a:t>Committees. J </a:t>
            </a:r>
            <a:r>
              <a:rPr lang="en-US" sz="2400" dirty="0"/>
              <a:t>Grad Med Educ. </a:t>
            </a:r>
            <a:r>
              <a:rPr lang="en-US" sz="2400" dirty="0" smtClean="0"/>
              <a:t>2016;8(2</a:t>
            </a:r>
            <a:r>
              <a:rPr lang="en-US" sz="2400" dirty="0"/>
              <a:t>):</a:t>
            </a:r>
            <a:r>
              <a:rPr lang="en-US" sz="2400" dirty="0" smtClean="0"/>
              <a:t>156-64. PMID</a:t>
            </a:r>
            <a:r>
              <a:rPr lang="en-US" sz="2400" dirty="0"/>
              <a:t>: 27168881 </a:t>
            </a:r>
            <a:endParaRPr lang="en-US" sz="2400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40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600" dirty="0"/>
              <a:t>Hauer KE, </a:t>
            </a:r>
            <a:r>
              <a:rPr lang="en-US" sz="2600" dirty="0" err="1"/>
              <a:t>Chesluk</a:t>
            </a:r>
            <a:r>
              <a:rPr lang="en-US" sz="2600" dirty="0"/>
              <a:t> B, </a:t>
            </a:r>
            <a:r>
              <a:rPr lang="en-US" sz="2600" dirty="0" err="1"/>
              <a:t>Iobst</a:t>
            </a:r>
            <a:r>
              <a:rPr lang="en-US" sz="2600" dirty="0"/>
              <a:t> W, </a:t>
            </a:r>
            <a:r>
              <a:rPr lang="en-US" sz="2600" dirty="0" err="1"/>
              <a:t>Holmboe</a:t>
            </a:r>
            <a:r>
              <a:rPr lang="en-US" sz="2600" dirty="0"/>
              <a:t> E, Baron RB, </a:t>
            </a:r>
            <a:r>
              <a:rPr lang="en-US" sz="2600" dirty="0" err="1"/>
              <a:t>Boscardin</a:t>
            </a:r>
            <a:r>
              <a:rPr lang="en-US" sz="2600" dirty="0"/>
              <a:t> CK, Cate OT, O'Sullivan PS. Reviewing residents' competence: a qualitative study of the role of clinical competency committees in performance </a:t>
            </a:r>
            <a:r>
              <a:rPr lang="en-US" sz="2600" dirty="0" smtClean="0"/>
              <a:t>assessment. </a:t>
            </a:r>
            <a:r>
              <a:rPr lang="en-US" sz="2600" dirty="0" err="1" smtClean="0"/>
              <a:t>Acad</a:t>
            </a:r>
            <a:r>
              <a:rPr lang="en-US" sz="2600" dirty="0" smtClean="0"/>
              <a:t> </a:t>
            </a:r>
            <a:r>
              <a:rPr lang="en-US" sz="2600" dirty="0"/>
              <a:t>Med. </a:t>
            </a:r>
            <a:r>
              <a:rPr lang="en-US" sz="2600" dirty="0" smtClean="0"/>
              <a:t>2015;90(8</a:t>
            </a:r>
            <a:r>
              <a:rPr lang="en-US" sz="2600" dirty="0"/>
              <a:t>):</a:t>
            </a:r>
            <a:r>
              <a:rPr lang="en-US" sz="2600" dirty="0" smtClean="0"/>
              <a:t>1084-92. PMID</a:t>
            </a:r>
            <a:r>
              <a:rPr lang="en-US" sz="2600" dirty="0"/>
              <a:t>: 25901876 </a:t>
            </a:r>
            <a:endParaRPr lang="en-US" sz="2600" dirty="0" smtClean="0"/>
          </a:p>
          <a:p>
            <a:r>
              <a:rPr lang="en-US" sz="2600" dirty="0"/>
              <a:t>Ketteler ER, </a:t>
            </a:r>
            <a:r>
              <a:rPr lang="en-US" sz="2600" dirty="0" err="1"/>
              <a:t>Auyang</a:t>
            </a:r>
            <a:r>
              <a:rPr lang="en-US" sz="2600" dirty="0"/>
              <a:t> ED, Beard KE, McBride EL, McKee R, Russell JC, </a:t>
            </a:r>
            <a:r>
              <a:rPr lang="en-US" sz="2600" dirty="0" err="1"/>
              <a:t>Szoka</a:t>
            </a:r>
            <a:r>
              <a:rPr lang="en-US" sz="2600" dirty="0"/>
              <a:t> NL, Nelson </a:t>
            </a:r>
            <a:r>
              <a:rPr lang="en-US" sz="2600" dirty="0" smtClean="0"/>
              <a:t>MT. Competency </a:t>
            </a:r>
            <a:r>
              <a:rPr lang="en-US" sz="2600" dirty="0"/>
              <a:t>champions in the clinical competency committee: a successful strategy to implement milestone evaluations and competency </a:t>
            </a:r>
            <a:r>
              <a:rPr lang="en-US" sz="2600" dirty="0" smtClean="0"/>
              <a:t>coaching. J </a:t>
            </a:r>
            <a:r>
              <a:rPr lang="en-US" sz="2600" dirty="0" err="1"/>
              <a:t>Surg</a:t>
            </a:r>
            <a:r>
              <a:rPr lang="en-US" sz="2600" dirty="0"/>
              <a:t> Educ. </a:t>
            </a:r>
            <a:r>
              <a:rPr lang="en-US" sz="2600" dirty="0" smtClean="0"/>
              <a:t>2014;71(1</a:t>
            </a:r>
            <a:r>
              <a:rPr lang="en-US" sz="2600" dirty="0"/>
              <a:t>):</a:t>
            </a:r>
            <a:r>
              <a:rPr lang="en-US" sz="2600" dirty="0" smtClean="0"/>
              <a:t>36-8. PMID</a:t>
            </a:r>
            <a:r>
              <a:rPr lang="en-US" sz="2600" dirty="0"/>
              <a:t>: 24411421 </a:t>
            </a:r>
            <a:endParaRPr lang="en-US" sz="2600" dirty="0" smtClean="0"/>
          </a:p>
          <a:p>
            <a:r>
              <a:rPr lang="en-US" sz="2600" dirty="0"/>
              <a:t>Chahine S, </a:t>
            </a:r>
            <a:r>
              <a:rPr lang="en-US" sz="2600" dirty="0" err="1"/>
              <a:t>Cristancho</a:t>
            </a:r>
            <a:r>
              <a:rPr lang="en-US" sz="2600" dirty="0"/>
              <a:t> S, Padgett J, Lingard </a:t>
            </a:r>
            <a:r>
              <a:rPr lang="en-US" sz="2600" dirty="0" smtClean="0"/>
              <a:t>L. How </a:t>
            </a:r>
            <a:r>
              <a:rPr lang="en-US" sz="2600" dirty="0"/>
              <a:t>do small groups make decisions? : A theoretical framework to inform the implementation and study of clinical competency </a:t>
            </a:r>
            <a:r>
              <a:rPr lang="en-US" sz="2600" dirty="0" smtClean="0"/>
              <a:t>committees. </a:t>
            </a:r>
            <a:r>
              <a:rPr lang="en-US" sz="2600" dirty="0" err="1" smtClean="0"/>
              <a:t>Perspect</a:t>
            </a:r>
            <a:r>
              <a:rPr lang="en-US" sz="2600" dirty="0" smtClean="0"/>
              <a:t> </a:t>
            </a:r>
            <a:r>
              <a:rPr lang="en-US" sz="2600" dirty="0"/>
              <a:t>Med Educ. </a:t>
            </a:r>
            <a:r>
              <a:rPr lang="en-US" sz="2600" dirty="0" smtClean="0"/>
              <a:t>2017;6(3</a:t>
            </a:r>
            <a:r>
              <a:rPr lang="en-US" sz="2600" dirty="0"/>
              <a:t>):192-198. </a:t>
            </a:r>
            <a:r>
              <a:rPr lang="en-US" sz="2600" dirty="0" smtClean="0"/>
              <a:t>PMID</a:t>
            </a:r>
            <a:r>
              <a:rPr lang="en-US" sz="2600" dirty="0"/>
              <a:t>: 28534277</a:t>
            </a:r>
          </a:p>
        </p:txBody>
      </p:sp>
    </p:spTree>
    <p:extLst>
      <p:ext uri="{BB962C8B-B14F-4D97-AF65-F5344CB8AC3E}">
        <p14:creationId xmlns:p14="http://schemas.microsoft.com/office/powerpoint/2010/main" val="22374280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81164" y="3105928"/>
            <a:ext cx="9873051" cy="1731746"/>
          </a:xfrm>
        </p:spPr>
        <p:txBody>
          <a:bodyPr/>
          <a:lstStyle/>
          <a:p>
            <a:r>
              <a:rPr lang="en-US" dirty="0" smtClean="0"/>
              <a:t>Resident Evaluation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998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783" y="573858"/>
            <a:ext cx="10512234" cy="1045602"/>
          </a:xfrm>
        </p:spPr>
        <p:txBody>
          <a:bodyPr/>
          <a:lstStyle/>
          <a:p>
            <a:r>
              <a:rPr lang="en-US" sz="5400" dirty="0" smtClean="0"/>
              <a:t>Competency: Who Decides and How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Traditionally, competency was assumed at the end of a defined period of training</a:t>
            </a:r>
          </a:p>
          <a:p>
            <a:r>
              <a:rPr lang="en-US" dirty="0" smtClean="0"/>
              <a:t>This ignores individual variation among trainees</a:t>
            </a:r>
          </a:p>
          <a:p>
            <a:r>
              <a:rPr lang="en-US" dirty="0" smtClean="0"/>
              <a:t>The PD essentially bore the full weight of deciding</a:t>
            </a:r>
          </a:p>
          <a:p>
            <a:r>
              <a:rPr lang="en-US" dirty="0"/>
              <a:t>Disagreements were difficult to </a:t>
            </a:r>
            <a:r>
              <a:rPr lang="en-US" dirty="0" smtClean="0"/>
              <a:t>resolve</a:t>
            </a:r>
          </a:p>
          <a:p>
            <a:r>
              <a:rPr lang="en-US" dirty="0" smtClean="0"/>
              <a:t>The ACGME started a movement toward competency-based evaluation in the 1990</a:t>
            </a:r>
          </a:p>
          <a:p>
            <a:pPr lvl="1"/>
            <a:r>
              <a:rPr lang="en-US" dirty="0" smtClean="0"/>
              <a:t>6 core competencies</a:t>
            </a:r>
          </a:p>
          <a:p>
            <a:pPr lvl="1"/>
            <a:r>
              <a:rPr lang="en-US" dirty="0" smtClean="0"/>
              <a:t>Milestones</a:t>
            </a:r>
          </a:p>
          <a:p>
            <a:pPr lvl="1"/>
            <a:r>
              <a:rPr lang="en-US" dirty="0" smtClean="0"/>
              <a:t>Entrusted Professional Activities (EPA) in the future?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8976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Origins of the CCC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Some programs have always had a CCC, although it may have been called many different things</a:t>
            </a:r>
          </a:p>
          <a:p>
            <a:r>
              <a:rPr lang="en-US" dirty="0" smtClean="0"/>
              <a:t>The move to competency based assessment led the advent of many new evaluation tools</a:t>
            </a:r>
          </a:p>
          <a:p>
            <a:r>
              <a:rPr lang="en-US" dirty="0" smtClean="0"/>
              <a:t>Milestones and EPAs have only increased the amount of evaluation done</a:t>
            </a:r>
          </a:p>
          <a:p>
            <a:r>
              <a:rPr lang="en-US" dirty="0" smtClean="0"/>
              <a:t>The volume of data became overwhelming for the PD to sift through alone</a:t>
            </a:r>
          </a:p>
          <a:p>
            <a:r>
              <a:rPr lang="en-US" dirty="0" smtClean="0"/>
              <a:t>The ACGME now mandates that a committee play a key role in competency assessment</a:t>
            </a:r>
          </a:p>
        </p:txBody>
      </p:sp>
    </p:spTree>
    <p:extLst>
      <p:ext uri="{BB962C8B-B14F-4D97-AF65-F5344CB8AC3E}">
        <p14:creationId xmlns:p14="http://schemas.microsoft.com/office/powerpoint/2010/main" val="21935030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12" y="-1"/>
            <a:ext cx="11759777" cy="87970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9315587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CCC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186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the PD Perspective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Spreads </a:t>
            </a:r>
            <a:r>
              <a:rPr lang="en-US" dirty="0"/>
              <a:t>the </a:t>
            </a:r>
            <a:r>
              <a:rPr lang="en-US" dirty="0" smtClean="0"/>
              <a:t>workload and responsibility</a:t>
            </a:r>
            <a:endParaRPr lang="en-US" dirty="0"/>
          </a:p>
          <a:p>
            <a:r>
              <a:rPr lang="en-US" dirty="0" smtClean="0"/>
              <a:t>Greater “buy-in” from faculty</a:t>
            </a:r>
          </a:p>
          <a:p>
            <a:r>
              <a:rPr lang="en-US" dirty="0" smtClean="0"/>
              <a:t>Increases credibility and reproducibility </a:t>
            </a:r>
            <a:r>
              <a:rPr lang="en-US" dirty="0"/>
              <a:t>of </a:t>
            </a:r>
            <a:r>
              <a:rPr lang="en-US" dirty="0" smtClean="0"/>
              <a:t>evaluations comes </a:t>
            </a:r>
            <a:r>
              <a:rPr lang="en-US" dirty="0"/>
              <a:t>with a larger number of voices at the </a:t>
            </a:r>
            <a:r>
              <a:rPr lang="en-US" dirty="0" smtClean="0"/>
              <a:t>table</a:t>
            </a:r>
          </a:p>
          <a:p>
            <a:r>
              <a:rPr lang="en-US" dirty="0" smtClean="0"/>
              <a:t>Higher quality and quantity of feedback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55771" y="9002482"/>
            <a:ext cx="7649029" cy="566307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575" tIns="36575" rIns="36575" bIns="36575" numCol="1" spcCol="38100" rtlCol="0" anchor="t">
            <a:spAutoFit/>
          </a:bodyPr>
          <a:lstStyle/>
          <a:p>
            <a:r>
              <a:rPr lang="en-US" sz="1600" dirty="0">
                <a:solidFill>
                  <a:srgbClr val="FFFFFF"/>
                </a:solidFill>
              </a:rPr>
              <a:t>ACGME. Clinical Competency Committees 2nd Edition. Available at: https://www.acgme.org/Portals/0/ACGMEClinicalCompetencyCommitteeGuidebook.pdf </a:t>
            </a:r>
          </a:p>
        </p:txBody>
      </p:sp>
    </p:spTree>
    <p:extLst>
      <p:ext uri="{BB962C8B-B14F-4D97-AF65-F5344CB8AC3E}">
        <p14:creationId xmlns:p14="http://schemas.microsoft.com/office/powerpoint/2010/main" val="39781403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 Black ">
  <a:themeElements>
    <a:clrScheme name=" Black 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 Black 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 Black 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254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36575" tIns="36575" rIns="36575" bIns="36575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>
          <a:outerShdw blurRad="254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36575" tIns="36575" rIns="36575" bIns="36575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1443</TotalTime>
  <Words>2083</Words>
  <Application>Microsoft Office PowerPoint</Application>
  <PresentationFormat>Custom</PresentationFormat>
  <Paragraphs>202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 Black </vt:lpstr>
      <vt:lpstr>The Clinical Competency Committee</vt:lpstr>
      <vt:lpstr>Learning Objectives</vt:lpstr>
      <vt:lpstr>Agenda</vt:lpstr>
      <vt:lpstr>Resident Evaluation</vt:lpstr>
      <vt:lpstr>Competency: Who Decides and How</vt:lpstr>
      <vt:lpstr>Origins of the CCC</vt:lpstr>
      <vt:lpstr>PowerPoint Presentation</vt:lpstr>
      <vt:lpstr>Benefits of the CCC</vt:lpstr>
      <vt:lpstr>From the PD Perspective</vt:lpstr>
      <vt:lpstr>From the Program Perspective</vt:lpstr>
      <vt:lpstr>From the Resident Perspective</vt:lpstr>
      <vt:lpstr>CCC Structure</vt:lpstr>
      <vt:lpstr>Minimal Requirements</vt:lpstr>
      <vt:lpstr>Size and Constitution</vt:lpstr>
      <vt:lpstr>CCC Structural Options</vt:lpstr>
      <vt:lpstr>CCC Meetings</vt:lpstr>
      <vt:lpstr>Preparing for CCC Meetings</vt:lpstr>
      <vt:lpstr>Two Mapping Examples</vt:lpstr>
      <vt:lpstr>Assessing Milestones</vt:lpstr>
      <vt:lpstr>Additional CCC Duties</vt:lpstr>
      <vt:lpstr>Running the Meeting</vt:lpstr>
      <vt:lpstr>Two Broad CCC Approaches</vt:lpstr>
      <vt:lpstr>CCC Food for Thought</vt:lpstr>
      <vt:lpstr>Common Pitfalls</vt:lpstr>
      <vt:lpstr>Groupthink</vt:lpstr>
      <vt:lpstr>Features of Groupthink</vt:lpstr>
      <vt:lpstr>Influences on Group Process</vt:lpstr>
      <vt:lpstr>Competency Champions</vt:lpstr>
      <vt:lpstr>Some Last Thoughts</vt:lpstr>
      <vt:lpstr>The CCC Guidebook</vt:lpstr>
      <vt:lpstr>Learning Objectives</vt:lpstr>
      <vt:lpstr>Bibliography</vt:lpstr>
      <vt:lpstr>Bibliography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Hopkins, Heather L.</dc:creator>
  <cp:lastModifiedBy>Seehusen, Dean</cp:lastModifiedBy>
  <cp:revision>113</cp:revision>
  <dcterms:modified xsi:type="dcterms:W3CDTF">2019-02-28T17:43:17Z</dcterms:modified>
</cp:coreProperties>
</file>